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5" r:id="rId24"/>
    <p:sldId id="266" r:id="rId2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ebas Neue Cyrillic" charset="1" panose="02000506000000020004"/>
      <p:regular r:id="rId10"/>
    </p:embeddedFont>
    <p:embeddedFont>
      <p:font typeface="Montserrat" charset="1" panose="00000500000000000000"/>
      <p:regular r:id="rId11"/>
    </p:embeddedFont>
    <p:embeddedFont>
      <p:font typeface="Montserrat Bold" charset="1" panose="00000600000000000000"/>
      <p:regular r:id="rId12"/>
    </p:embeddedFont>
    <p:embeddedFont>
      <p:font typeface="Montserrat Italics" charset="1" panose="00000500000000000000"/>
      <p:regular r:id="rId13"/>
    </p:embeddedFont>
    <p:embeddedFont>
      <p:font typeface="Montserrat Bold Italics" charset="1" panose="000006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22" Target="slides/slide8.xml" Type="http://schemas.openxmlformats.org/officeDocument/2006/relationships/slide"/><Relationship Id="rId23" Target="slides/slide9.xml" Type="http://schemas.openxmlformats.org/officeDocument/2006/relationships/slide"/><Relationship Id="rId24" Target="slides/slide10.xml" Type="http://schemas.openxmlformats.org/officeDocument/2006/relationships/slide"/><Relationship Id="rId25" Target="slides/slide11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Relationship Id="rId5" Target="../media/image7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2592" t="384" r="0" b="384"/>
          <a:stretch>
            <a:fillRect/>
          </a:stretch>
        </p:blipFill>
        <p:spPr>
          <a:xfrm flipH="false" flipV="false" rot="0">
            <a:off x="4948794" y="0"/>
            <a:ext cx="15146878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3657600" y="0"/>
            <a:ext cx="7440009" cy="10611037"/>
          </a:xfrm>
          <a:prstGeom prst="rect">
            <a:avLst/>
          </a:prstGeom>
          <a:solidFill>
            <a:srgbClr val="1E1E1E">
              <a:alpha val="89803"/>
            </a:srgbClr>
          </a:solidFill>
        </p:spPr>
      </p:sp>
      <p:sp>
        <p:nvSpPr>
          <p:cNvPr name="AutoShape 4" id="4"/>
          <p:cNvSpPr/>
          <p:nvPr/>
        </p:nvSpPr>
        <p:spPr>
          <a:xfrm rot="0">
            <a:off x="17259300" y="789685"/>
            <a:ext cx="1350494" cy="239015"/>
          </a:xfrm>
          <a:prstGeom prst="rect">
            <a:avLst/>
          </a:prstGeom>
          <a:solidFill>
            <a:srgbClr val="FFFFFF"/>
          </a:solidFill>
        </p:spPr>
      </p:sp>
      <p:sp>
        <p:nvSpPr>
          <p:cNvPr name="AutoShape 5" id="5"/>
          <p:cNvSpPr/>
          <p:nvPr/>
        </p:nvSpPr>
        <p:spPr>
          <a:xfrm rot="0">
            <a:off x="1028700" y="9248775"/>
            <a:ext cx="13525126" cy="40984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grpSp>
        <p:nvGrpSpPr>
          <p:cNvPr name="Group 6" id="6"/>
          <p:cNvGrpSpPr/>
          <p:nvPr/>
        </p:nvGrpSpPr>
        <p:grpSpPr>
          <a:xfrm rot="0">
            <a:off x="10069325" y="6669276"/>
            <a:ext cx="2090080" cy="1879836"/>
            <a:chOff x="0" y="0"/>
            <a:chExt cx="2786774" cy="2506449"/>
          </a:xfrm>
        </p:grpSpPr>
        <p:sp>
          <p:nvSpPr>
            <p:cNvPr name="AutoShape 7" id="7"/>
            <p:cNvSpPr/>
            <p:nvPr/>
          </p:nvSpPr>
          <p:spPr>
            <a:xfrm rot="0">
              <a:off x="0" y="0"/>
              <a:ext cx="2786774" cy="2506449"/>
            </a:xfrm>
            <a:prstGeom prst="rect">
              <a:avLst/>
            </a:prstGeom>
            <a:solidFill>
              <a:srgbClr val="5271FF"/>
            </a:solidFill>
          </p:spPr>
        </p:sp>
        <p:sp>
          <p:nvSpPr>
            <p:cNvPr name="TextBox 8" id="8"/>
            <p:cNvSpPr txBox="true"/>
            <p:nvPr/>
          </p:nvSpPr>
          <p:spPr>
            <a:xfrm rot="0">
              <a:off x="211435" y="696589"/>
              <a:ext cx="2363904" cy="16964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735"/>
                </a:lnSpc>
              </a:pPr>
              <a:r>
                <a:rPr lang="en-US" sz="9599">
                  <a:solidFill>
                    <a:srgbClr val="FFFFFF"/>
                  </a:solidFill>
                  <a:latin typeface="Bebas Neue Cyrillic"/>
                </a:rPr>
                <a:t>01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28700" y="4219359"/>
            <a:ext cx="7435548" cy="3282011"/>
            <a:chOff x="0" y="0"/>
            <a:chExt cx="9914063" cy="4376014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390525"/>
              <a:ext cx="9914063" cy="25256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3104"/>
                </a:lnSpc>
              </a:pPr>
              <a:r>
                <a:rPr lang="en-US" sz="14400">
                  <a:solidFill>
                    <a:srgbClr val="DCE6F2"/>
                  </a:solidFill>
                  <a:latin typeface="Bebas Neue Cyrillic"/>
                </a:rPr>
                <a:t>Heading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3337484"/>
              <a:ext cx="9117102" cy="103853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600"/>
                </a:lnSpc>
              </a:pPr>
              <a:r>
                <a:rPr lang="en-US" sz="5600">
                  <a:solidFill>
                    <a:srgbClr val="FFFFFF"/>
                  </a:solidFill>
                  <a:latin typeface="Bebas Neue Cyrillic"/>
                </a:rPr>
                <a:t>?Subtitle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21875" r="0" b="2187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3110606" y="-704850"/>
            <a:ext cx="15177394" cy="11696700"/>
          </a:xfrm>
          <a:prstGeom prst="rect">
            <a:avLst/>
          </a:prstGeom>
          <a:solidFill>
            <a:srgbClr val="151B40">
              <a:alpha val="89803"/>
            </a:srgbClr>
          </a:solidFill>
        </p:spPr>
      </p:sp>
      <p:sp>
        <p:nvSpPr>
          <p:cNvPr name="TextBox 3" id="3"/>
          <p:cNvSpPr txBox="true"/>
          <p:nvPr/>
        </p:nvSpPr>
        <p:spPr>
          <a:xfrm rot="0">
            <a:off x="8350857" y="1228725"/>
            <a:ext cx="8908443" cy="13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399"/>
              </a:lnSpc>
            </a:pPr>
            <a:r>
              <a:rPr lang="en-US" sz="10399">
                <a:solidFill>
                  <a:srgbClr val="FFFFFF"/>
                </a:solidFill>
                <a:latin typeface="Bebas Neue Cyrillic"/>
              </a:rPr>
              <a:t>Our Team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4704906" y="7112903"/>
            <a:ext cx="3364280" cy="1340052"/>
            <a:chOff x="0" y="0"/>
            <a:chExt cx="4485707" cy="178673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4485707" cy="783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4200">
                  <a:solidFill>
                    <a:srgbClr val="5271FF"/>
                  </a:solidFill>
                  <a:latin typeface="Bebas Neue Cyrillic"/>
                </a:rPr>
                <a:t>Dana Collins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101606"/>
              <a:ext cx="4485707" cy="685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Montserrat"/>
                </a:rPr>
                <a:t>Director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017163" y="7112903"/>
            <a:ext cx="3364280" cy="1340052"/>
            <a:chOff x="0" y="0"/>
            <a:chExt cx="4485707" cy="178673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66675"/>
              <a:ext cx="4485707" cy="783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4200">
                  <a:solidFill>
                    <a:srgbClr val="5271FF"/>
                  </a:solidFill>
                  <a:latin typeface="Bebas Neue Cyrillic"/>
                </a:rPr>
                <a:t>Whitney Blos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101606"/>
              <a:ext cx="4485707" cy="685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Montserrat"/>
                </a:rPr>
                <a:t>Manager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3329420" y="7112903"/>
            <a:ext cx="3364280" cy="1340052"/>
            <a:chOff x="0" y="0"/>
            <a:chExt cx="4485707" cy="1786736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66675"/>
              <a:ext cx="4485707" cy="783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4200">
                  <a:solidFill>
                    <a:srgbClr val="5271FF"/>
                  </a:solidFill>
                  <a:latin typeface="Bebas Neue Cyrillic"/>
                </a:rPr>
                <a:t>George Hans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1101606"/>
              <a:ext cx="4485707" cy="6851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480"/>
                </a:lnSpc>
              </a:pPr>
              <a:r>
                <a:rPr lang="en-US" sz="3200">
                  <a:solidFill>
                    <a:srgbClr val="FFFFFF"/>
                  </a:solidFill>
                  <a:latin typeface="Montserrat"/>
                </a:rPr>
                <a:t>Creative Head</a:t>
              </a:r>
            </a:p>
          </p:txBody>
        </p:sp>
      </p:grpSp>
      <p:sp>
        <p:nvSpPr>
          <p:cNvPr name="AutoShape 13" id="13"/>
          <p:cNvSpPr/>
          <p:nvPr/>
        </p:nvSpPr>
        <p:spPr>
          <a:xfrm rot="0">
            <a:off x="1028700" y="9248775"/>
            <a:ext cx="16230600" cy="79647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sp>
        <p:nvSpPr>
          <p:cNvPr name="AutoShape 14" id="14"/>
          <p:cNvSpPr/>
          <p:nvPr/>
        </p:nvSpPr>
        <p:spPr>
          <a:xfrm rot="0">
            <a:off x="-321794" y="3425238"/>
            <a:ext cx="1350494" cy="239015"/>
          </a:xfrm>
          <a:prstGeom prst="rect">
            <a:avLst/>
          </a:prstGeom>
          <a:solidFill>
            <a:srgbClr val="5271FF"/>
          </a:solidFill>
        </p:spPr>
      </p:sp>
      <p:grpSp>
        <p:nvGrpSpPr>
          <p:cNvPr name="Group 15" id="15"/>
          <p:cNvGrpSpPr>
            <a:grpSpLocks noChangeAspect="true"/>
          </p:cNvGrpSpPr>
          <p:nvPr/>
        </p:nvGrpSpPr>
        <p:grpSpPr>
          <a:xfrm rot="0">
            <a:off x="5127140" y="3915058"/>
            <a:ext cx="2519812" cy="2519802"/>
            <a:chOff x="0" y="0"/>
            <a:chExt cx="6350000" cy="6349975"/>
          </a:xfrm>
        </p:grpSpPr>
        <p:sp>
          <p:nvSpPr>
            <p:cNvPr name="Freeform 16" id="16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24999" r="-24999" t="0" b="0"/>
              </a:stretch>
            </a:blipFill>
          </p:spPr>
        </p:sp>
      </p:grpSp>
      <p:grpSp>
        <p:nvGrpSpPr>
          <p:cNvPr name="Group 17" id="17"/>
          <p:cNvGrpSpPr>
            <a:grpSpLocks noChangeAspect="true"/>
          </p:cNvGrpSpPr>
          <p:nvPr/>
        </p:nvGrpSpPr>
        <p:grpSpPr>
          <a:xfrm rot="0">
            <a:off x="9439397" y="3915058"/>
            <a:ext cx="2519812" cy="2519802"/>
            <a:chOff x="0" y="0"/>
            <a:chExt cx="6350000" cy="6349975"/>
          </a:xfrm>
        </p:grpSpPr>
        <p:sp>
          <p:nvSpPr>
            <p:cNvPr name="Freeform 18" id="18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4999" r="-24999" t="0" b="0"/>
              </a:stretch>
            </a:blipFill>
          </p:spPr>
        </p:sp>
      </p:grpSp>
      <p:grpSp>
        <p:nvGrpSpPr>
          <p:cNvPr name="Group 19" id="19"/>
          <p:cNvGrpSpPr>
            <a:grpSpLocks noChangeAspect="true"/>
          </p:cNvGrpSpPr>
          <p:nvPr/>
        </p:nvGrpSpPr>
        <p:grpSpPr>
          <a:xfrm rot="0">
            <a:off x="13751654" y="4137017"/>
            <a:ext cx="2519812" cy="2519802"/>
            <a:chOff x="0" y="0"/>
            <a:chExt cx="6350000" cy="6349975"/>
          </a:xfrm>
        </p:grpSpPr>
        <p:sp>
          <p:nvSpPr>
            <p:cNvPr name="Freeform 20" id="20"/>
            <p:cNvSpPr/>
            <p:nvPr/>
          </p:nvSpPr>
          <p:spPr>
            <a:xfrm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24976" r="-24976" t="0" b="0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49508" t="0" r="25555" b="0"/>
          <a:stretch>
            <a:fillRect/>
          </a:stretch>
        </p:blipFill>
        <p:spPr>
          <a:xfrm flipH="false" flipV="false" rot="0">
            <a:off x="3803" y="-125924"/>
            <a:ext cx="5963335" cy="10412924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1929555" y="0"/>
            <a:ext cx="5125806" cy="10611037"/>
          </a:xfrm>
          <a:prstGeom prst="rect">
            <a:avLst/>
          </a:prstGeom>
          <a:solidFill>
            <a:srgbClr val="1E1E1E">
              <a:alpha val="89803"/>
            </a:srgbClr>
          </a:solidFill>
        </p:spPr>
      </p:sp>
      <p:grpSp>
        <p:nvGrpSpPr>
          <p:cNvPr name="Group 4" id="4"/>
          <p:cNvGrpSpPr/>
          <p:nvPr/>
        </p:nvGrpSpPr>
        <p:grpSpPr>
          <a:xfrm rot="0">
            <a:off x="884515" y="7712787"/>
            <a:ext cx="2090080" cy="1879836"/>
            <a:chOff x="0" y="0"/>
            <a:chExt cx="2786774" cy="2506449"/>
          </a:xfrm>
        </p:grpSpPr>
        <p:sp>
          <p:nvSpPr>
            <p:cNvPr name="AutoShape 5" id="5"/>
            <p:cNvSpPr/>
            <p:nvPr/>
          </p:nvSpPr>
          <p:spPr>
            <a:xfrm rot="0">
              <a:off x="0" y="0"/>
              <a:ext cx="2786774" cy="2506449"/>
            </a:xfrm>
            <a:prstGeom prst="rect">
              <a:avLst/>
            </a:prstGeom>
            <a:solidFill>
              <a:srgbClr val="5271FF"/>
            </a:solidFill>
          </p:spPr>
        </p:sp>
        <p:sp>
          <p:nvSpPr>
            <p:cNvPr name="TextBox 6" id="6"/>
            <p:cNvSpPr txBox="true"/>
            <p:nvPr/>
          </p:nvSpPr>
          <p:spPr>
            <a:xfrm rot="0">
              <a:off x="211435" y="696589"/>
              <a:ext cx="2363904" cy="16964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735"/>
                </a:lnSpc>
              </a:pPr>
              <a:r>
                <a:rPr lang="en-US" sz="9599">
                  <a:solidFill>
                    <a:srgbClr val="FFFFFF"/>
                  </a:solidFill>
                  <a:latin typeface="Bebas Neue Cyrillic"/>
                </a:rPr>
                <a:t>10</a:t>
              </a:r>
            </a:p>
          </p:txBody>
        </p:sp>
      </p:grpSp>
      <p:sp>
        <p:nvSpPr>
          <p:cNvPr name="AutoShape 7" id="7"/>
          <p:cNvSpPr/>
          <p:nvPr/>
        </p:nvSpPr>
        <p:spPr>
          <a:xfrm rot="0">
            <a:off x="3545397" y="9248775"/>
            <a:ext cx="13525126" cy="40984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sp>
        <p:nvSpPr>
          <p:cNvPr name="TextBox 8" id="8"/>
          <p:cNvSpPr txBox="true"/>
          <p:nvPr/>
        </p:nvSpPr>
        <p:spPr>
          <a:xfrm rot="0">
            <a:off x="1043091" y="1228725"/>
            <a:ext cx="4201912" cy="2698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399"/>
              </a:lnSpc>
            </a:pPr>
            <a:r>
              <a:rPr lang="en-US" sz="10399">
                <a:solidFill>
                  <a:srgbClr val="FFFFFF"/>
                </a:solidFill>
                <a:latin typeface="Bebas Neue Cyrillic"/>
              </a:rPr>
              <a:t>Contact Us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83326" y="1946960"/>
            <a:ext cx="7246794" cy="571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4200">
                <a:solidFill>
                  <a:srgbClr val="FFFFFF"/>
                </a:solidFill>
                <a:latin typeface="Bebas Neue Cyrillic"/>
              </a:rPr>
              <a:t>123 Anywhere St., Any City, State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83326" y="5894123"/>
            <a:ext cx="7246794" cy="571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4200">
                <a:solidFill>
                  <a:srgbClr val="FFFFFF"/>
                </a:solidFill>
                <a:latin typeface="Bebas Neue Cyrillic"/>
              </a:rPr>
              <a:t>(123) 456 7890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83326" y="3920541"/>
            <a:ext cx="7246794" cy="571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4200">
                <a:solidFill>
                  <a:srgbClr val="FFFFFF"/>
                </a:solidFill>
                <a:latin typeface="Bebas Neue Cyrillic"/>
              </a:rPr>
              <a:t>www.reallygreatsite.com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383326" y="7867704"/>
            <a:ext cx="7246794" cy="5710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4200">
                <a:solidFill>
                  <a:srgbClr val="FFFFFF"/>
                </a:solidFill>
                <a:latin typeface="Bebas Neue Cyrillic"/>
              </a:rPr>
              <a:t>hello@reallygreatsite.com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51B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3079" t="0" r="24727" b="0"/>
          <a:stretch>
            <a:fillRect/>
          </a:stretch>
        </p:blipFill>
        <p:spPr>
          <a:xfrm flipH="false" flipV="false" rot="0">
            <a:off x="10556235" y="-220213"/>
            <a:ext cx="6703065" cy="10777779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0">
            <a:off x="10556235" y="-220213"/>
            <a:ext cx="1283566" cy="10777779"/>
          </a:xfrm>
          <a:prstGeom prst="rect">
            <a:avLst/>
          </a:prstGeom>
          <a:solidFill>
            <a:srgbClr val="151B40">
              <a:alpha val="78823"/>
            </a:srgbClr>
          </a:solidFill>
        </p:spPr>
      </p:sp>
      <p:grpSp>
        <p:nvGrpSpPr>
          <p:cNvPr name="Group 4" id="4"/>
          <p:cNvGrpSpPr/>
          <p:nvPr/>
        </p:nvGrpSpPr>
        <p:grpSpPr>
          <a:xfrm rot="0">
            <a:off x="1708452" y="1749435"/>
            <a:ext cx="7435548" cy="6645444"/>
            <a:chOff x="0" y="0"/>
            <a:chExt cx="9914063" cy="886059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200025"/>
              <a:ext cx="9914063" cy="54199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399"/>
                </a:lnSpc>
              </a:pPr>
              <a:r>
                <a:rPr lang="en-US" sz="10399">
                  <a:solidFill>
                    <a:srgbClr val="DCE6F2"/>
                  </a:solidFill>
                  <a:latin typeface="Bebas Neue Cyrillic"/>
                </a:rPr>
                <a:t>Why do we need a modern media company?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7368963"/>
              <a:ext cx="8320141" cy="14916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4200">
                  <a:solidFill>
                    <a:srgbClr val="FFFFFF"/>
                  </a:solidFill>
                  <a:latin typeface="Bebas Neue Cyrillic"/>
                </a:rPr>
                <a:t>Because traditional forms of media need an upgrade.</a:t>
              </a:r>
            </a:p>
          </p:txBody>
        </p:sp>
        <p:sp>
          <p:nvSpPr>
            <p:cNvPr name="AutoShape 7" id="7"/>
            <p:cNvSpPr/>
            <p:nvPr/>
          </p:nvSpPr>
          <p:spPr>
            <a:xfrm rot="0">
              <a:off x="0" y="6102715"/>
              <a:ext cx="1800659" cy="318686"/>
            </a:xfrm>
            <a:prstGeom prst="rect">
              <a:avLst/>
            </a:prstGeom>
            <a:solidFill>
              <a:srgbClr val="1E1E1E"/>
            </a:solidFill>
          </p:spPr>
        </p:sp>
      </p:grpSp>
      <p:sp>
        <p:nvSpPr>
          <p:cNvPr name="AutoShape 8" id="8"/>
          <p:cNvSpPr/>
          <p:nvPr/>
        </p:nvSpPr>
        <p:spPr>
          <a:xfrm rot="-5400000">
            <a:off x="3230810" y="5123008"/>
            <a:ext cx="13525126" cy="40984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sp>
        <p:nvSpPr>
          <p:cNvPr name="AutoShape 9" id="9"/>
          <p:cNvSpPr/>
          <p:nvPr/>
        </p:nvSpPr>
        <p:spPr>
          <a:xfrm rot="-5400000">
            <a:off x="-5733176" y="5313508"/>
            <a:ext cx="13525126" cy="40984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446354" y="0"/>
            <a:ext cx="8093318" cy="10777779"/>
          </a:xfrm>
          <a:prstGeom prst="rect">
            <a:avLst/>
          </a:prstGeom>
          <a:solidFill>
            <a:srgbClr val="1E1E1E">
              <a:alpha val="89803"/>
            </a:srgbClr>
          </a:solidFill>
        </p:spPr>
      </p:sp>
      <p:sp>
        <p:nvSpPr>
          <p:cNvPr name="AutoShape 3" id="3"/>
          <p:cNvSpPr/>
          <p:nvPr/>
        </p:nvSpPr>
        <p:spPr>
          <a:xfrm rot="0">
            <a:off x="15908806" y="9129268"/>
            <a:ext cx="1350494" cy="239015"/>
          </a:xfrm>
          <a:prstGeom prst="rect">
            <a:avLst/>
          </a:prstGeom>
          <a:solidFill>
            <a:srgbClr val="5271FF"/>
          </a:solidFill>
        </p:spPr>
      </p:sp>
      <p:sp>
        <p:nvSpPr>
          <p:cNvPr name="AutoShape 4" id="4"/>
          <p:cNvSpPr/>
          <p:nvPr/>
        </p:nvSpPr>
        <p:spPr>
          <a:xfrm rot="0">
            <a:off x="1028700" y="9248775"/>
            <a:ext cx="13525126" cy="40984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grpSp>
        <p:nvGrpSpPr>
          <p:cNvPr name="Group 5" id="5"/>
          <p:cNvGrpSpPr/>
          <p:nvPr/>
        </p:nvGrpSpPr>
        <p:grpSpPr>
          <a:xfrm rot="0">
            <a:off x="11453042" y="1365404"/>
            <a:ext cx="5806258" cy="5927180"/>
            <a:chOff x="0" y="0"/>
            <a:chExt cx="7741678" cy="790290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466725"/>
              <a:ext cx="7741678" cy="45998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4999"/>
                </a:lnSpc>
              </a:pPr>
              <a:r>
                <a:rPr lang="en-US" sz="24999">
                  <a:solidFill>
                    <a:srgbClr val="5271FF"/>
                  </a:solidFill>
                  <a:latin typeface="Bebas Neue Cyrillic"/>
                </a:rPr>
                <a:t>78%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1812420" y="5703246"/>
              <a:ext cx="5929257" cy="21996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4200"/>
                </a:lnSpc>
              </a:pPr>
              <a:r>
                <a:rPr lang="en-US" sz="4200">
                  <a:solidFill>
                    <a:srgbClr val="FFFFFF"/>
                  </a:solidFill>
                  <a:latin typeface="Bebas Neue Cyrillic"/>
                </a:rPr>
                <a:t>Of companies now advertise solely on social media.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1028700"/>
            <a:ext cx="2090080" cy="1879836"/>
            <a:chOff x="0" y="0"/>
            <a:chExt cx="2786774" cy="2506449"/>
          </a:xfrm>
        </p:grpSpPr>
        <p:sp>
          <p:nvSpPr>
            <p:cNvPr name="AutoShape 9" id="9"/>
            <p:cNvSpPr/>
            <p:nvPr/>
          </p:nvSpPr>
          <p:spPr>
            <a:xfrm rot="0">
              <a:off x="0" y="0"/>
              <a:ext cx="2786774" cy="2506449"/>
            </a:xfrm>
            <a:prstGeom prst="rect">
              <a:avLst/>
            </a:prstGeom>
            <a:solidFill>
              <a:srgbClr val="5271FF"/>
            </a:solid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211435" y="696589"/>
              <a:ext cx="2363904" cy="16964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735"/>
                </a:lnSpc>
              </a:pPr>
              <a:r>
                <a:rPr lang="en-US" sz="9599">
                  <a:solidFill>
                    <a:srgbClr val="FFFFFF"/>
                  </a:solidFill>
                  <a:latin typeface="Bebas Neue Cyrillic"/>
                </a:rPr>
                <a:t>03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228725"/>
            <a:ext cx="4163812" cy="4014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399"/>
              </a:lnSpc>
            </a:pPr>
            <a:r>
              <a:rPr lang="en-US" sz="10399">
                <a:solidFill>
                  <a:srgbClr val="FFFFFF"/>
                </a:solidFill>
                <a:latin typeface="Bebas Neue Cyrillic"/>
              </a:rPr>
              <a:t>Milcheur Media LLC Values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6534025" y="6330810"/>
            <a:ext cx="3188583" cy="1879653"/>
            <a:chOff x="0" y="0"/>
            <a:chExt cx="4251444" cy="250620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1014575"/>
              <a:ext cx="4251444" cy="14916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4200">
                  <a:solidFill>
                    <a:srgbClr val="FFFFFF"/>
                  </a:solidFill>
                  <a:latin typeface="Bebas Neue Cyrillic"/>
                </a:rPr>
                <a:t>Honesty and Transparency</a:t>
              </a:r>
            </a:p>
          </p:txBody>
        </p:sp>
        <p:sp>
          <p:nvSpPr>
            <p:cNvPr name="AutoShape 5" id="5"/>
            <p:cNvSpPr/>
            <p:nvPr/>
          </p:nvSpPr>
          <p:spPr>
            <a:xfrm rot="0">
              <a:off x="0" y="0"/>
              <a:ext cx="1800659" cy="318686"/>
            </a:xfrm>
            <a:prstGeom prst="rect">
              <a:avLst/>
            </a:prstGeom>
            <a:solidFill>
              <a:srgbClr val="5271FF"/>
            </a:solidFill>
          </p:spPr>
        </p:sp>
      </p:grpSp>
      <p:sp>
        <p:nvSpPr>
          <p:cNvPr name="AutoShape 6" id="6"/>
          <p:cNvSpPr/>
          <p:nvPr/>
        </p:nvSpPr>
        <p:spPr>
          <a:xfrm rot="-5400000">
            <a:off x="-544236" y="5313508"/>
            <a:ext cx="13525126" cy="40984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sp>
        <p:nvSpPr>
          <p:cNvPr name="AutoShape 7" id="7"/>
          <p:cNvSpPr/>
          <p:nvPr/>
        </p:nvSpPr>
        <p:spPr>
          <a:xfrm rot="-5400000">
            <a:off x="3462672" y="5313508"/>
            <a:ext cx="13525126" cy="40984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sp>
        <p:nvSpPr>
          <p:cNvPr name="AutoShape 8" id="8"/>
          <p:cNvSpPr/>
          <p:nvPr/>
        </p:nvSpPr>
        <p:spPr>
          <a:xfrm rot="-5400000">
            <a:off x="7469581" y="5313508"/>
            <a:ext cx="13525126" cy="40984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grpSp>
        <p:nvGrpSpPr>
          <p:cNvPr name="Group 9" id="9"/>
          <p:cNvGrpSpPr/>
          <p:nvPr/>
        </p:nvGrpSpPr>
        <p:grpSpPr>
          <a:xfrm rot="0">
            <a:off x="10625440" y="6330810"/>
            <a:ext cx="3188583" cy="1879653"/>
            <a:chOff x="0" y="0"/>
            <a:chExt cx="4251444" cy="2506204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014575"/>
              <a:ext cx="4251444" cy="14916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4200">
                  <a:solidFill>
                    <a:srgbClr val="FFFFFF"/>
                  </a:solidFill>
                  <a:latin typeface="Bebas Neue Cyrillic"/>
                </a:rPr>
                <a:t>Reliability and Responsibility</a:t>
              </a:r>
            </a:p>
          </p:txBody>
        </p:sp>
        <p:sp>
          <p:nvSpPr>
            <p:cNvPr name="AutoShape 11" id="11"/>
            <p:cNvSpPr/>
            <p:nvPr/>
          </p:nvSpPr>
          <p:spPr>
            <a:xfrm rot="0">
              <a:off x="0" y="0"/>
              <a:ext cx="1800659" cy="318686"/>
            </a:xfrm>
            <a:prstGeom prst="rect">
              <a:avLst/>
            </a:prstGeom>
            <a:solidFill>
              <a:srgbClr val="5271FF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4685397" y="6330810"/>
            <a:ext cx="3188583" cy="1879653"/>
            <a:chOff x="0" y="0"/>
            <a:chExt cx="4251444" cy="2506204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1014575"/>
              <a:ext cx="4251444" cy="14916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200"/>
                </a:lnSpc>
              </a:pPr>
              <a:r>
                <a:rPr lang="en-US" sz="4200">
                  <a:solidFill>
                    <a:srgbClr val="FFFFFF"/>
                  </a:solidFill>
                  <a:latin typeface="Bebas Neue Cyrillic"/>
                </a:rPr>
                <a:t>Discipline and Perseverance</a:t>
              </a:r>
            </a:p>
          </p:txBody>
        </p:sp>
        <p:sp>
          <p:nvSpPr>
            <p:cNvPr name="AutoShape 14" id="14"/>
            <p:cNvSpPr/>
            <p:nvPr/>
          </p:nvSpPr>
          <p:spPr>
            <a:xfrm rot="0">
              <a:off x="0" y="0"/>
              <a:ext cx="1800659" cy="318686"/>
            </a:xfrm>
            <a:prstGeom prst="rect">
              <a:avLst/>
            </a:prstGeom>
            <a:solidFill>
              <a:srgbClr val="5271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28700" y="7378464"/>
            <a:ext cx="2090080" cy="1879836"/>
            <a:chOff x="0" y="0"/>
            <a:chExt cx="2786774" cy="2506449"/>
          </a:xfrm>
        </p:grpSpPr>
        <p:sp>
          <p:nvSpPr>
            <p:cNvPr name="AutoShape 16" id="16"/>
            <p:cNvSpPr/>
            <p:nvPr/>
          </p:nvSpPr>
          <p:spPr>
            <a:xfrm rot="0">
              <a:off x="0" y="0"/>
              <a:ext cx="2786774" cy="2506449"/>
            </a:xfrm>
            <a:prstGeom prst="rect">
              <a:avLst/>
            </a:prstGeom>
            <a:solidFill>
              <a:srgbClr val="5271FF"/>
            </a:solidFill>
          </p:spPr>
        </p:sp>
        <p:sp>
          <p:nvSpPr>
            <p:cNvPr name="TextBox 17" id="17"/>
            <p:cNvSpPr txBox="true"/>
            <p:nvPr/>
          </p:nvSpPr>
          <p:spPr>
            <a:xfrm rot="0">
              <a:off x="211435" y="696589"/>
              <a:ext cx="2363904" cy="16964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735"/>
                </a:lnSpc>
              </a:pPr>
              <a:r>
                <a:rPr lang="en-US" sz="9599">
                  <a:solidFill>
                    <a:srgbClr val="FFFFFF"/>
                  </a:solidFill>
                  <a:latin typeface="Bebas Neue Cyrillic"/>
                </a:rPr>
                <a:t>04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151B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851517" y="1873139"/>
            <a:ext cx="4407783" cy="630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4800">
                <a:solidFill>
                  <a:srgbClr val="FFFFFF"/>
                </a:solidFill>
                <a:latin typeface="Bebas Neue Cyrillic"/>
              </a:rPr>
              <a:t>Constant Innovation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2851517" y="4870892"/>
            <a:ext cx="4407783" cy="630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4800">
                <a:solidFill>
                  <a:srgbClr val="FFFFFF"/>
                </a:solidFill>
                <a:latin typeface="Bebas Neue Cyrillic"/>
              </a:rPr>
              <a:t>Years of Experience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851517" y="7571270"/>
            <a:ext cx="4407783" cy="1225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4800">
                <a:solidFill>
                  <a:srgbClr val="FFFFFF"/>
                </a:solidFill>
                <a:latin typeface="Bebas Neue Cyrillic"/>
              </a:rPr>
              <a:t>Affordable Quality Service</a:t>
            </a:r>
          </a:p>
        </p:txBody>
      </p:sp>
      <p:sp>
        <p:nvSpPr>
          <p:cNvPr name="AutoShape 5" id="5"/>
          <p:cNvSpPr/>
          <p:nvPr/>
        </p:nvSpPr>
        <p:spPr>
          <a:xfrm rot="0">
            <a:off x="1028700" y="9154906"/>
            <a:ext cx="5200650" cy="48076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grpSp>
        <p:nvGrpSpPr>
          <p:cNvPr name="Group 6" id="6"/>
          <p:cNvGrpSpPr/>
          <p:nvPr/>
        </p:nvGrpSpPr>
        <p:grpSpPr>
          <a:xfrm rot="0">
            <a:off x="1028700" y="1028700"/>
            <a:ext cx="5573512" cy="3485341"/>
            <a:chOff x="0" y="0"/>
            <a:chExt cx="7431349" cy="464712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200025"/>
              <a:ext cx="7431349" cy="36640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0399"/>
                </a:lnSpc>
              </a:pPr>
              <a:r>
                <a:rPr lang="en-US" sz="10399">
                  <a:solidFill>
                    <a:srgbClr val="FFFFFF"/>
                  </a:solidFill>
                  <a:latin typeface="Bebas Neue Cyrillic"/>
                </a:rPr>
                <a:t>What Sets Us Apart?</a:t>
              </a:r>
            </a:p>
          </p:txBody>
        </p:sp>
        <p:sp>
          <p:nvSpPr>
            <p:cNvPr name="AutoShape 8" id="8"/>
            <p:cNvSpPr/>
            <p:nvPr/>
          </p:nvSpPr>
          <p:spPr>
            <a:xfrm rot="0">
              <a:off x="0" y="4328435"/>
              <a:ext cx="1800659" cy="318686"/>
            </a:xfrm>
            <a:prstGeom prst="rect">
              <a:avLst/>
            </a:prstGeom>
            <a:solidFill>
              <a:srgbClr val="5271FF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0" t="21875" r="0" b="21875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0"/>
            <a:ext cx="8624115" cy="10777779"/>
          </a:xfrm>
          <a:prstGeom prst="rect">
            <a:avLst/>
          </a:prstGeom>
          <a:solidFill>
            <a:srgbClr val="1E1E1E">
              <a:alpha val="89803"/>
            </a:srgbClr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1228725"/>
            <a:ext cx="5573512" cy="26980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399"/>
              </a:lnSpc>
            </a:pPr>
            <a:r>
              <a:rPr lang="en-US" sz="10399">
                <a:solidFill>
                  <a:srgbClr val="5271FF"/>
                </a:solidFill>
                <a:latin typeface="Bebas Neue Cyrillic"/>
              </a:rPr>
              <a:t>Target Market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28700" y="5388889"/>
            <a:ext cx="5519440" cy="3029308"/>
            <a:chOff x="0" y="0"/>
            <a:chExt cx="7359254" cy="4039077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66675"/>
              <a:ext cx="7359254" cy="783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93420" indent="-346710" lvl="1">
                <a:lnSpc>
                  <a:spcPts val="4200"/>
                </a:lnSpc>
                <a:buFont typeface="Arial"/>
                <a:buChar char="•"/>
              </a:pPr>
              <a:r>
                <a:rPr lang="en-US" sz="4200">
                  <a:solidFill>
                    <a:srgbClr val="FFFFFF"/>
                  </a:solidFill>
                  <a:latin typeface="Bebas Neue Cyrillic"/>
                </a:rPr>
                <a:t>Aspiring Bloggers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3255480"/>
              <a:ext cx="7359254" cy="783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93420" indent="-346710" lvl="1">
                <a:lnSpc>
                  <a:spcPts val="4200"/>
                </a:lnSpc>
                <a:buFont typeface="Arial"/>
                <a:buChar char="•"/>
              </a:pPr>
              <a:r>
                <a:rPr lang="en-US" sz="4200">
                  <a:solidFill>
                    <a:srgbClr val="FFFFFF"/>
                  </a:solidFill>
                  <a:latin typeface="Bebas Neue Cyrillic"/>
                </a:rPr>
                <a:t>Startup Companies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1661077"/>
              <a:ext cx="7359254" cy="7835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93420" indent="-346710" lvl="1">
                <a:lnSpc>
                  <a:spcPts val="4200"/>
                </a:lnSpc>
                <a:buFont typeface="Arial"/>
                <a:buChar char="•"/>
              </a:pPr>
              <a:r>
                <a:rPr lang="en-US" sz="4200">
                  <a:solidFill>
                    <a:srgbClr val="FFFFFF"/>
                  </a:solidFill>
                  <a:latin typeface="Bebas Neue Cyrillic"/>
                </a:rPr>
                <a:t>Social Media Stars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579075" y="6775249"/>
            <a:ext cx="2090080" cy="1879836"/>
            <a:chOff x="0" y="0"/>
            <a:chExt cx="2786774" cy="2506449"/>
          </a:xfrm>
        </p:grpSpPr>
        <p:sp>
          <p:nvSpPr>
            <p:cNvPr name="AutoShape 9" id="9"/>
            <p:cNvSpPr/>
            <p:nvPr/>
          </p:nvSpPr>
          <p:spPr>
            <a:xfrm rot="0">
              <a:off x="0" y="0"/>
              <a:ext cx="2786774" cy="2506449"/>
            </a:xfrm>
            <a:prstGeom prst="rect">
              <a:avLst/>
            </a:prstGeom>
            <a:solidFill>
              <a:srgbClr val="5271FF"/>
            </a:solidFill>
          </p:spPr>
        </p:sp>
        <p:sp>
          <p:nvSpPr>
            <p:cNvPr name="TextBox 10" id="10"/>
            <p:cNvSpPr txBox="true"/>
            <p:nvPr/>
          </p:nvSpPr>
          <p:spPr>
            <a:xfrm rot="0">
              <a:off x="211435" y="696589"/>
              <a:ext cx="2363904" cy="16964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735"/>
                </a:lnSpc>
              </a:pPr>
              <a:r>
                <a:rPr lang="en-US" sz="9599">
                  <a:solidFill>
                    <a:srgbClr val="FFFFFF"/>
                  </a:solidFill>
                  <a:latin typeface="Bebas Neue Cyrillic"/>
                </a:rPr>
                <a:t>06</a:t>
              </a:r>
            </a:p>
          </p:txBody>
        </p:sp>
      </p:grpSp>
      <p:sp>
        <p:nvSpPr>
          <p:cNvPr name="AutoShape 11" id="11"/>
          <p:cNvSpPr/>
          <p:nvPr/>
        </p:nvSpPr>
        <p:spPr>
          <a:xfrm rot="0">
            <a:off x="17259300" y="1028700"/>
            <a:ext cx="1350494" cy="239015"/>
          </a:xfrm>
          <a:prstGeom prst="rect">
            <a:avLst/>
          </a:prstGeom>
          <a:solidFill>
            <a:srgbClr val="5271FF"/>
          </a:solidFill>
        </p:spPr>
      </p:sp>
      <p:sp>
        <p:nvSpPr>
          <p:cNvPr name="AutoShape 12" id="12"/>
          <p:cNvSpPr/>
          <p:nvPr/>
        </p:nvSpPr>
        <p:spPr>
          <a:xfrm rot="0">
            <a:off x="1028700" y="9248775"/>
            <a:ext cx="16230600" cy="79647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151B4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228725"/>
            <a:ext cx="5573512" cy="4014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399"/>
              </a:lnSpc>
            </a:pPr>
            <a:r>
              <a:rPr lang="en-US" sz="10399">
                <a:solidFill>
                  <a:srgbClr val="FFFFFF"/>
                </a:solidFill>
                <a:latin typeface="Bebas Neue Cyrillic"/>
              </a:rPr>
              <a:t>Digital Marketing Services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9119869" y="1095375"/>
            <a:ext cx="2998083" cy="1102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4200">
                <a:solidFill>
                  <a:srgbClr val="FFFFFF"/>
                </a:solidFill>
                <a:latin typeface="Bebas Neue Cyrillic"/>
              </a:rPr>
              <a:t>Social Media Marketing</a:t>
            </a:r>
          </a:p>
        </p:txBody>
      </p:sp>
      <p:sp>
        <p:nvSpPr>
          <p:cNvPr name="AutoShape 4" id="4"/>
          <p:cNvSpPr/>
          <p:nvPr/>
        </p:nvSpPr>
        <p:spPr>
          <a:xfrm rot="-5400000">
            <a:off x="1458532" y="5223187"/>
            <a:ext cx="13525126" cy="40984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sp>
        <p:nvSpPr>
          <p:cNvPr name="AutoShape 5" id="5"/>
          <p:cNvSpPr/>
          <p:nvPr/>
        </p:nvSpPr>
        <p:spPr>
          <a:xfrm rot="0">
            <a:off x="7883472" y="1564900"/>
            <a:ext cx="675247" cy="239015"/>
          </a:xfrm>
          <a:prstGeom prst="rect">
            <a:avLst/>
          </a:prstGeom>
          <a:solidFill>
            <a:srgbClr val="5271FF"/>
          </a:solidFill>
        </p:spPr>
      </p:sp>
      <p:sp>
        <p:nvSpPr>
          <p:cNvPr name="TextBox 6" id="6"/>
          <p:cNvSpPr txBox="true"/>
          <p:nvPr/>
        </p:nvSpPr>
        <p:spPr>
          <a:xfrm rot="0">
            <a:off x="9119869" y="7819392"/>
            <a:ext cx="2998083" cy="1633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4200">
                <a:solidFill>
                  <a:srgbClr val="FFFFFF"/>
                </a:solidFill>
                <a:latin typeface="Bebas Neue Cyrillic"/>
              </a:rPr>
              <a:t>Web and App Design and Development</a:t>
            </a:r>
          </a:p>
        </p:txBody>
      </p:sp>
      <p:sp>
        <p:nvSpPr>
          <p:cNvPr name="AutoShape 7" id="7"/>
          <p:cNvSpPr/>
          <p:nvPr/>
        </p:nvSpPr>
        <p:spPr>
          <a:xfrm rot="0">
            <a:off x="7883472" y="8483086"/>
            <a:ext cx="675247" cy="239015"/>
          </a:xfrm>
          <a:prstGeom prst="rect">
            <a:avLst/>
          </a:prstGeom>
          <a:solidFill>
            <a:srgbClr val="5271FF"/>
          </a:solidFill>
        </p:spPr>
      </p:sp>
      <p:sp>
        <p:nvSpPr>
          <p:cNvPr name="TextBox 8" id="8"/>
          <p:cNvSpPr txBox="true"/>
          <p:nvPr/>
        </p:nvSpPr>
        <p:spPr>
          <a:xfrm rot="0">
            <a:off x="14261217" y="1095375"/>
            <a:ext cx="2998083" cy="1102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4200">
                <a:solidFill>
                  <a:srgbClr val="FFFFFF"/>
                </a:solidFill>
                <a:latin typeface="Bebas Neue Cyrillic"/>
              </a:rPr>
              <a:t>Content Strategy</a:t>
            </a:r>
          </a:p>
        </p:txBody>
      </p:sp>
      <p:sp>
        <p:nvSpPr>
          <p:cNvPr name="AutoShape 9" id="9"/>
          <p:cNvSpPr/>
          <p:nvPr/>
        </p:nvSpPr>
        <p:spPr>
          <a:xfrm rot="-5400000">
            <a:off x="6599880" y="5223187"/>
            <a:ext cx="13525126" cy="40984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sp>
        <p:nvSpPr>
          <p:cNvPr name="AutoShape 10" id="10"/>
          <p:cNvSpPr/>
          <p:nvPr/>
        </p:nvSpPr>
        <p:spPr>
          <a:xfrm rot="0">
            <a:off x="13024820" y="1564900"/>
            <a:ext cx="675247" cy="239015"/>
          </a:xfrm>
          <a:prstGeom prst="rect">
            <a:avLst/>
          </a:prstGeom>
          <a:solidFill>
            <a:srgbClr val="5271FF"/>
          </a:solidFill>
        </p:spPr>
      </p:sp>
      <p:sp>
        <p:nvSpPr>
          <p:cNvPr name="TextBox 11" id="11"/>
          <p:cNvSpPr txBox="true"/>
          <p:nvPr/>
        </p:nvSpPr>
        <p:spPr>
          <a:xfrm rot="0">
            <a:off x="9119869" y="4554468"/>
            <a:ext cx="2998083" cy="1102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4200">
                <a:solidFill>
                  <a:srgbClr val="FFFFFF"/>
                </a:solidFill>
                <a:latin typeface="Bebas Neue Cyrillic"/>
              </a:rPr>
              <a:t>Search Engine Optimization</a:t>
            </a:r>
          </a:p>
        </p:txBody>
      </p:sp>
      <p:sp>
        <p:nvSpPr>
          <p:cNvPr name="AutoShape 12" id="12"/>
          <p:cNvSpPr/>
          <p:nvPr/>
        </p:nvSpPr>
        <p:spPr>
          <a:xfrm rot="0">
            <a:off x="7883472" y="5023993"/>
            <a:ext cx="675247" cy="239015"/>
          </a:xfrm>
          <a:prstGeom prst="rect">
            <a:avLst/>
          </a:prstGeom>
          <a:solidFill>
            <a:srgbClr val="5271FF"/>
          </a:solidFill>
        </p:spPr>
      </p:sp>
      <p:sp>
        <p:nvSpPr>
          <p:cNvPr name="TextBox 13" id="13"/>
          <p:cNvSpPr txBox="true"/>
          <p:nvPr/>
        </p:nvSpPr>
        <p:spPr>
          <a:xfrm rot="0">
            <a:off x="14261217" y="4257095"/>
            <a:ext cx="2998083" cy="16330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4200">
                <a:solidFill>
                  <a:srgbClr val="FFFFFF"/>
                </a:solidFill>
                <a:latin typeface="Bebas Neue Cyrillic"/>
              </a:rPr>
              <a:t>Customer Relationship Management</a:t>
            </a:r>
          </a:p>
        </p:txBody>
      </p:sp>
      <p:sp>
        <p:nvSpPr>
          <p:cNvPr name="AutoShape 14" id="14"/>
          <p:cNvSpPr/>
          <p:nvPr/>
        </p:nvSpPr>
        <p:spPr>
          <a:xfrm rot="0">
            <a:off x="13024820" y="5023993"/>
            <a:ext cx="675247" cy="239015"/>
          </a:xfrm>
          <a:prstGeom prst="rect">
            <a:avLst/>
          </a:prstGeom>
          <a:solidFill>
            <a:srgbClr val="5271FF"/>
          </a:solidFill>
        </p:spPr>
      </p:sp>
      <p:sp>
        <p:nvSpPr>
          <p:cNvPr name="TextBox 15" id="15"/>
          <p:cNvSpPr txBox="true"/>
          <p:nvPr/>
        </p:nvSpPr>
        <p:spPr>
          <a:xfrm rot="0">
            <a:off x="14261217" y="8013561"/>
            <a:ext cx="2998083" cy="1102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4200">
                <a:solidFill>
                  <a:srgbClr val="FFFFFF"/>
                </a:solidFill>
                <a:latin typeface="Bebas Neue Cyrillic"/>
              </a:rPr>
              <a:t>Analytics and Reporting</a:t>
            </a:r>
          </a:p>
        </p:txBody>
      </p:sp>
      <p:sp>
        <p:nvSpPr>
          <p:cNvPr name="AutoShape 16" id="16"/>
          <p:cNvSpPr/>
          <p:nvPr/>
        </p:nvSpPr>
        <p:spPr>
          <a:xfrm rot="0">
            <a:off x="13024820" y="8483086"/>
            <a:ext cx="675247" cy="239015"/>
          </a:xfrm>
          <a:prstGeom prst="rect">
            <a:avLst/>
          </a:prstGeom>
          <a:solidFill>
            <a:srgbClr val="5271FF"/>
          </a:solid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1E1E1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9248775"/>
            <a:ext cx="13525126" cy="40984"/>
          </a:xfrm>
          <a:prstGeom prst="rect">
            <a:avLst/>
          </a:prstGeom>
          <a:solidFill>
            <a:srgbClr val="FFFFFF">
              <a:alpha val="29803"/>
            </a:srgbClr>
          </a:solidFill>
        </p:spPr>
      </p:sp>
      <p:sp>
        <p:nvSpPr>
          <p:cNvPr name="TextBox 3" id="3"/>
          <p:cNvSpPr txBox="true"/>
          <p:nvPr/>
        </p:nvSpPr>
        <p:spPr>
          <a:xfrm rot="0">
            <a:off x="13095488" y="1319046"/>
            <a:ext cx="4163812" cy="40149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399"/>
              </a:lnSpc>
            </a:pPr>
            <a:r>
              <a:rPr lang="en-US" sz="10399">
                <a:solidFill>
                  <a:srgbClr val="FFFFFF"/>
                </a:solidFill>
                <a:latin typeface="Bebas Neue Cyrillic"/>
              </a:rPr>
              <a:t>What Sets Us Apart?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898761"/>
            <a:ext cx="3188583" cy="1102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4200">
                <a:solidFill>
                  <a:srgbClr val="5271FF"/>
                </a:solidFill>
                <a:latin typeface="Bebas Neue Cyrillic"/>
              </a:rPr>
              <a:t>Branding and Identity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120116" y="3898761"/>
            <a:ext cx="3188583" cy="1102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4200">
                <a:solidFill>
                  <a:srgbClr val="5271FF"/>
                </a:solidFill>
                <a:latin typeface="Bebas Neue Cyrillic"/>
              </a:rPr>
              <a:t>Business Collateral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180072" y="3898761"/>
            <a:ext cx="3188583" cy="11020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4200">
                <a:solidFill>
                  <a:srgbClr val="5271FF"/>
                </a:solidFill>
                <a:latin typeface="Bebas Neue Cyrillic"/>
              </a:rPr>
              <a:t>Cards and Packaging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5169220" y="7378464"/>
            <a:ext cx="2090080" cy="1879836"/>
            <a:chOff x="0" y="0"/>
            <a:chExt cx="2786774" cy="2506449"/>
          </a:xfrm>
        </p:grpSpPr>
        <p:sp>
          <p:nvSpPr>
            <p:cNvPr name="AutoShape 8" id="8"/>
            <p:cNvSpPr/>
            <p:nvPr/>
          </p:nvSpPr>
          <p:spPr>
            <a:xfrm rot="0">
              <a:off x="0" y="0"/>
              <a:ext cx="2786774" cy="2506449"/>
            </a:xfrm>
            <a:prstGeom prst="rect">
              <a:avLst/>
            </a:prstGeom>
            <a:solidFill>
              <a:srgbClr val="5271FF"/>
            </a:solidFill>
          </p:spPr>
        </p:sp>
        <p:sp>
          <p:nvSpPr>
            <p:cNvPr name="TextBox 9" id="9"/>
            <p:cNvSpPr txBox="true"/>
            <p:nvPr/>
          </p:nvSpPr>
          <p:spPr>
            <a:xfrm rot="0">
              <a:off x="211435" y="696589"/>
              <a:ext cx="2363904" cy="169648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8735"/>
                </a:lnSpc>
              </a:pPr>
              <a:r>
                <a:rPr lang="en-US" sz="9599">
                  <a:solidFill>
                    <a:srgbClr val="FFFFFF"/>
                  </a:solidFill>
                  <a:latin typeface="Bebas Neue Cyrillic"/>
                </a:rPr>
                <a:t>08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DAENIHB12XA</dc:identifier>
  <dcterms:modified xsi:type="dcterms:W3CDTF">2011-08-01T06:04:30Z</dcterms:modified>
  <cp:revision>1</cp:revision>
  <dc:title>Blue and Black Modern Startup Business Animated Presentation</dc:title>
</cp:coreProperties>
</file>

<file path=docProps/thumbnail.jpeg>
</file>